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786" r:id="rId84"/>
    <p:sldId id="257" r:id="rId85"/>
    <p:sldId id="317" r:id="rId86"/>
    <p:sldId id="318" r:id="rId87"/>
    <p:sldId id="319" r:id="rId88"/>
    <p:sldId id="320" r:id="rId89"/>
    <p:sldId id="268" r:id="rId90"/>
    <p:sldId id="269" r:id="rId91"/>
    <p:sldId id="751"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96" d="100"/>
          <a:sy n="96" d="100"/>
        </p:scale>
        <p:origin x="1720" y="66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7/10/21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18: Acoustic Standing Wave</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8834907" y="3253238"/>
            <a:ext cx="3357093" cy="3368200"/>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0" y="3701676"/>
              <a:ext cx="1264859" cy="3537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1404008" cy="31123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is a square wave with period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Expanding this in a Fourier series, we get:</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b="0" i="0" smtClean="0">
                        <a:solidFill>
                          <a:srgbClr val="000000"/>
                        </a:solidFill>
                        <a:latin typeface="Cambria Math" panose="02040503050406030204" pitchFamily="18" charset="0"/>
                        <a:sym typeface="Calibri"/>
                      </a:rPr>
                      <m:t>= </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4</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r>
                      <a:rPr lang="en-US" b="0" i="1" smtClean="0">
                        <a:solidFill>
                          <a:srgbClr val="000000"/>
                        </a:solidFill>
                        <a:latin typeface="Cambria Math" panose="02040503050406030204" pitchFamily="18" charset="0"/>
                        <a:sym typeface="Calibri"/>
                      </a:rPr>
                      <m:t>(</m:t>
                    </m:r>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d>
                      <m:dPr>
                        <m:ctrlPr>
                          <a:rPr lang="en-US" b="0" i="1" dirty="0" smtClean="0">
                            <a:solidFill>
                              <a:srgbClr val="000000"/>
                            </a:solidFill>
                            <a:latin typeface="Cambria Math" panose="02040503050406030204" pitchFamily="18" charset="0"/>
                            <a:sym typeface="Calibri"/>
                          </a:rPr>
                        </m:ctrlPr>
                      </m:dPr>
                      <m:e>
                        <m:r>
                          <a:rPr lang="en-US" b="0" i="1" dirty="0" smtClean="0">
                            <a:solidFill>
                              <a:srgbClr val="000000"/>
                            </a:solidFill>
                            <a:latin typeface="Cambria Math" panose="02040503050406030204" pitchFamily="18" charset="0"/>
                            <a:sym typeface="Calibri"/>
                          </a:rPr>
                          <m:t>𝑡</m:t>
                        </m:r>
                      </m:e>
                    </m:d>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r>
                      <m:rPr>
                        <m:sty m:val="p"/>
                      </m:rPr>
                      <a:rPr lang="en-US" b="0" i="0" dirty="0" smtClean="0">
                        <a:solidFill>
                          <a:srgbClr val="000000"/>
                        </a:solidFill>
                        <a:latin typeface="Cambria Math" panose="02040503050406030204" pitchFamily="18" charset="0"/>
                        <a:sym typeface="Calibri"/>
                      </a:rPr>
                      <m:t>cos</m:t>
                    </m:r>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b="0" i="1" dirty="0" smtClean="0">
                            <a:solidFill>
                              <a:srgbClr val="000000"/>
                            </a:solidFill>
                            <a:latin typeface="Cambria Math" panose="02040503050406030204" pitchFamily="18" charset="0"/>
                            <a:sym typeface="Calibri"/>
                          </a:rPr>
                          <m:t>𝑟𝑓</m:t>
                        </m:r>
                      </m:sub>
                    </m:sSub>
                    <m:r>
                      <a:rPr lang="en-US" b="0" i="1" dirty="0" smtClean="0">
                        <a:solidFill>
                          <a:srgbClr val="000000"/>
                        </a:solidFill>
                        <a:latin typeface="Cambria Math" panose="02040503050406030204" pitchFamily="18" charset="0"/>
                        <a:sym typeface="Calibri"/>
                      </a:rPr>
                      <m:t>𝑡</m:t>
                    </m:r>
                    <m:r>
                      <a:rPr lang="en-US" b="0" i="1" dirty="0" smtClean="0">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 </a:t>
                </a:r>
                <a14:m>
                  <m:oMath xmlns:m="http://schemas.openxmlformats.org/officeDocument/2006/math">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ea typeface="Cambria Math" panose="02040503050406030204" pitchFamily="18" charset="0"/>
                            <a:sym typeface="Calibri"/>
                          </a:rPr>
                          <m:t>𝜋</m:t>
                        </m:r>
                      </m:den>
                    </m:f>
                    <m:d>
                      <m:dPr>
                        <m:ctrlPr>
                          <a:rPr lang="en-US" i="1">
                            <a:solidFill>
                              <a:srgbClr val="000000"/>
                            </a:solidFill>
                            <a:latin typeface="Cambria Math" panose="02040503050406030204" pitchFamily="18" charset="0"/>
                            <a:sym typeface="Calibri"/>
                          </a:rPr>
                        </m:ctrlPr>
                      </m:dPr>
                      <m:e>
                        <m:sSub>
                          <m:sSubPr>
                            <m:ctrlPr>
                              <a:rPr lang="en-US" i="1">
                                <a:solidFill>
                                  <a:srgbClr val="000000"/>
                                </a:solidFill>
                                <a:latin typeface="Cambria Math" panose="02040503050406030204" pitchFamily="18" charset="0"/>
                                <a:sym typeface="Calibri"/>
                              </a:rPr>
                            </m:ctrlPr>
                          </m:sSubPr>
                          <m:e>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3</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3</m:t>
                        </m:r>
                      </m:den>
                    </m:f>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5</m:t>
                        </m:r>
                      </m:den>
                    </m:f>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𝑟𝑓</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p>
              <a:p>
                <a:pPr marL="285750" indent="-285750" latinLnBrk="1" hangingPunct="0">
                  <a:buFont typeface="Arial" panose="020B0604020202020204" pitchFamily="34" charset="0"/>
                  <a:buChar char="•"/>
                </a:pPr>
                <a:r>
                  <a:rPr lang="en-US" dirty="0">
                    <a:solidFill>
                      <a:srgbClr val="000000"/>
                    </a:solidFill>
                    <a:sym typeface="Calibri"/>
                  </a:rPr>
                  <a:t>We define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i="1">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is a spurious signal.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1404008" cy="3112310"/>
              </a:xfrm>
              <a:prstGeom prst="rect">
                <a:avLst/>
              </a:prstGeom>
              <a:blipFill>
                <a:blip r:embed="rId3"/>
                <a:stretch>
                  <a:fillRect l="-667" t="-1224" r="-2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0106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010600"/>
              </a:xfrm>
              <a:prstGeom prst="rect">
                <a:avLst/>
              </a:prstGeom>
              <a:blipFill>
                <a:blip r:embed="rId3"/>
                <a:stretch>
                  <a:fillRect l="-1149" t="-759"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r="-51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38: Propagation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5552340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963001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TotalTime>
  <Words>7358</Words>
  <Application>Microsoft Macintosh PowerPoint</Application>
  <PresentationFormat>Widescreen</PresentationFormat>
  <Paragraphs>1652</Paragraphs>
  <Slides>91</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273</cp:revision>
  <dcterms:created xsi:type="dcterms:W3CDTF">2021-07-06T18:24:07Z</dcterms:created>
  <dcterms:modified xsi:type="dcterms:W3CDTF">2021-07-10T23:53:29Z</dcterms:modified>
</cp:coreProperties>
</file>